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Playfair Display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11" Type="http://schemas.openxmlformats.org/officeDocument/2006/relationships/slide" Target="slides/slide6.xml"/><Relationship Id="rId22" Type="http://schemas.openxmlformats.org/officeDocument/2006/relationships/font" Target="fonts/PlayfairDisplay-boldItalic.fntdata"/><Relationship Id="rId10" Type="http://schemas.openxmlformats.org/officeDocument/2006/relationships/slide" Target="slides/slide5.xml"/><Relationship Id="rId21" Type="http://schemas.openxmlformats.org/officeDocument/2006/relationships/font" Target="fonts/PlayfairDisplay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9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layfairDisplay-regular.fntdata"/><Relationship Id="rId6" Type="http://schemas.openxmlformats.org/officeDocument/2006/relationships/slide" Target="slides/slide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a6e7e2902b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a6e7e2902b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6e7e2902b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6e7e2902b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b32843cf3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b32843cf3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a5ccff22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aa5ccff22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a5ccff22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a5ccff22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ea99f60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ea99f60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a5ccff22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a5ccff22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a5ccff22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a5ccff22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1" name="Google Shape;21;p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 amt="20000"/>
          </a:blip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poojagarg/ECC" TargetMode="External"/><Relationship Id="rId4" Type="http://schemas.openxmlformats.org/officeDocument/2006/relationships/hyperlink" Target="https://www.researchtrend.net/ijet/ijet32/6%20KULDEEP%20BHARDWAJ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510450" y="131450"/>
            <a:ext cx="8123100" cy="1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800">
                <a:solidFill>
                  <a:srgbClr val="00FF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Criptografía</a:t>
            </a:r>
            <a:r>
              <a:rPr lang="pt-BR" sz="3800">
                <a:solidFill>
                  <a:srgbClr val="00FF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de Curvas Elípticas</a:t>
            </a:r>
            <a:endParaRPr sz="3800">
              <a:solidFill>
                <a:srgbClr val="00FF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750" y="1983850"/>
            <a:ext cx="5140025" cy="291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822950" y="977350"/>
            <a:ext cx="79743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00FF00"/>
                </a:solidFill>
                <a:latin typeface="Proxima Nova"/>
                <a:ea typeface="Proxima Nova"/>
                <a:cs typeface="Proxima Nova"/>
                <a:sym typeface="Proxima Nova"/>
              </a:rPr>
              <a:t>Universidade Estadual do Ceará - UECE</a:t>
            </a:r>
            <a:endParaRPr sz="1700">
              <a:solidFill>
                <a:srgbClr val="00FF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00FF00"/>
                </a:solidFill>
                <a:latin typeface="Proxima Nova"/>
                <a:ea typeface="Proxima Nova"/>
                <a:cs typeface="Proxima Nova"/>
                <a:sym typeface="Proxima Nova"/>
              </a:rPr>
              <a:t>Centro de Ciência e Tecnologia - CCT</a:t>
            </a:r>
            <a:endParaRPr sz="1700">
              <a:solidFill>
                <a:srgbClr val="00FF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00FF00"/>
                </a:solidFill>
                <a:latin typeface="Proxima Nova"/>
                <a:ea typeface="Proxima Nova"/>
                <a:cs typeface="Proxima Nova"/>
                <a:sym typeface="Proxima Nova"/>
              </a:rPr>
              <a:t>Curso de Ciência da Computação</a:t>
            </a:r>
            <a:br>
              <a:rPr lang="pt-BR" sz="1700">
                <a:solidFill>
                  <a:srgbClr val="00FF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1700">
              <a:solidFill>
                <a:srgbClr val="00FF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2240113" y="2171175"/>
            <a:ext cx="5037300" cy="23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D9EEB"/>
                </a:solidFill>
                <a:latin typeface="Calibri"/>
                <a:ea typeface="Calibri"/>
                <a:cs typeface="Calibri"/>
                <a:sym typeface="Calibri"/>
              </a:rPr>
              <a:t>~</a:t>
            </a: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$ echo ${Disciplina} </a:t>
            </a:r>
            <a:b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pt-BR" sz="1500" strike="sngStrike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Tópicos especiais em redes e sistemas distribuídos</a:t>
            </a:r>
            <a:r>
              <a:rPr b="1"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b="1"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Segurança em Redes</a:t>
            </a:r>
            <a:endParaRPr sz="15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6D9EEB"/>
                </a:solidFill>
                <a:latin typeface="Calibri"/>
                <a:ea typeface="Calibri"/>
                <a:cs typeface="Calibri"/>
                <a:sym typeface="Calibri"/>
              </a:rPr>
              <a:t>~</a:t>
            </a: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$ sudo echo ${Docente}</a:t>
            </a:r>
            <a:b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	André Luiz Moura dos Santos</a:t>
            </a:r>
            <a:b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1500">
                <a:solidFill>
                  <a:srgbClr val="6D9EEB"/>
                </a:solidFill>
                <a:latin typeface="Calibri"/>
                <a:ea typeface="Calibri"/>
                <a:cs typeface="Calibri"/>
                <a:sym typeface="Calibri"/>
              </a:rPr>
              <a:t>~</a:t>
            </a: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$ echo ${</a:t>
            </a: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Equipe}</a:t>
            </a:r>
            <a:endParaRPr sz="15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	Alan Pereira De Vasconcelos Junior</a:t>
            </a:r>
            <a:endParaRPr sz="15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	Francisco Bruno Duarte Castro</a:t>
            </a:r>
            <a:endParaRPr sz="15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	Gabriel Furtado Lins Melo</a:t>
            </a:r>
            <a:endParaRPr sz="15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	Lucas Jose Pereira De Araujo</a:t>
            </a:r>
            <a:endParaRPr sz="15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	Vinicius Amaro Sampaio</a:t>
            </a:r>
            <a:endParaRPr sz="15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Sumário</a:t>
            </a:r>
            <a:endParaRPr sz="2400"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000"/>
              <a:buFont typeface="Calibri"/>
              <a:buChar char="-"/>
            </a:pPr>
            <a:r>
              <a:rPr b="1" lang="pt-BR" sz="20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Contexto histórico e patentes</a:t>
            </a:r>
            <a:endParaRPr b="1" sz="20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000"/>
              <a:buFont typeface="Calibri"/>
              <a:buChar char="-"/>
            </a:pPr>
            <a:r>
              <a:rPr b="1" lang="pt-BR" sz="20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Introdução (O que é a ECC)</a:t>
            </a:r>
            <a:endParaRPr b="1" sz="20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000"/>
              <a:buFont typeface="Calibri"/>
              <a:buChar char="-"/>
            </a:pPr>
            <a:r>
              <a:rPr b="1" lang="pt-BR" sz="20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Teoria (Math)</a:t>
            </a:r>
            <a:endParaRPr b="1" sz="20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000"/>
              <a:buFont typeface="Calibri"/>
              <a:buChar char="-"/>
            </a:pPr>
            <a:r>
              <a:rPr b="1" lang="pt-BR" sz="20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Aplicações e atual utilização</a:t>
            </a:r>
            <a:endParaRPr b="1" sz="20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000"/>
              <a:buFont typeface="Calibri"/>
              <a:buChar char="-"/>
            </a:pPr>
            <a:r>
              <a:rPr b="1" lang="pt-BR" sz="20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Implementação e Simulação</a:t>
            </a:r>
            <a:endParaRPr b="1" sz="2000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000"/>
              <a:buFont typeface="Calibri"/>
              <a:buChar char="-"/>
            </a:pPr>
            <a:r>
              <a:rPr b="1" lang="pt-BR" sz="20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Referências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Contexto Histórico e Patentes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00"/>
              <a:buChar char="-"/>
            </a:pPr>
            <a:r>
              <a:rPr lang="pt-BR" sz="1600">
                <a:solidFill>
                  <a:srgbClr val="00FF00"/>
                </a:solidFill>
              </a:rPr>
              <a:t>A prática da criptografia para a proteção de informações confidenciais tem sido utilizada há séculos</a:t>
            </a:r>
            <a:endParaRPr sz="1600">
              <a:solidFill>
                <a:srgbClr val="00FF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00"/>
              <a:buChar char="-"/>
            </a:pPr>
            <a:r>
              <a:rPr lang="pt-BR" sz="1600">
                <a:solidFill>
                  <a:srgbClr val="00FF00"/>
                </a:solidFill>
              </a:rPr>
              <a:t>Antigamente, eram utilizadas técnicas de transposição e substituição</a:t>
            </a:r>
            <a:endParaRPr sz="1600">
              <a:solidFill>
                <a:srgbClr val="00FF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00"/>
              <a:buChar char="-"/>
            </a:pPr>
            <a:r>
              <a:rPr lang="pt-BR" sz="1600">
                <a:solidFill>
                  <a:srgbClr val="00FF00"/>
                </a:solidFill>
              </a:rPr>
              <a:t>Com a chegada da era dos computadores, essas técnicas não atendiam mais nem aos requisitos básicos</a:t>
            </a:r>
            <a:endParaRPr sz="1600">
              <a:solidFill>
                <a:srgbClr val="00FF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500"/>
              <a:buChar char="-"/>
            </a:pPr>
            <a:r>
              <a:rPr lang="pt-BR" sz="1500">
                <a:solidFill>
                  <a:srgbClr val="00FF00"/>
                </a:solidFill>
              </a:rPr>
              <a:t>Ex.: Confidencialidade</a:t>
            </a:r>
            <a:endParaRPr sz="1500">
              <a:solidFill>
                <a:srgbClr val="00FF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00"/>
              <a:buChar char="-"/>
            </a:pPr>
            <a:r>
              <a:rPr lang="pt-BR" sz="1600">
                <a:solidFill>
                  <a:srgbClr val="00FF00"/>
                </a:solidFill>
              </a:rPr>
              <a:t>Surgem algoritmos criptográficos baseados em:</a:t>
            </a:r>
            <a:endParaRPr sz="1600">
              <a:solidFill>
                <a:srgbClr val="00FF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500"/>
              <a:buChar char="-"/>
            </a:pPr>
            <a:r>
              <a:rPr lang="pt-BR" sz="1500">
                <a:solidFill>
                  <a:srgbClr val="00FF00"/>
                </a:solidFill>
              </a:rPr>
              <a:t>Chave simétrica</a:t>
            </a:r>
            <a:endParaRPr sz="1500">
              <a:solidFill>
                <a:srgbClr val="00FF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500"/>
              <a:buChar char="-"/>
            </a:pPr>
            <a:r>
              <a:rPr lang="pt-BR" sz="1500">
                <a:solidFill>
                  <a:srgbClr val="00FF00"/>
                </a:solidFill>
              </a:rPr>
              <a:t>Chave assimétrica</a:t>
            </a:r>
            <a:endParaRPr sz="1500">
              <a:solidFill>
                <a:srgbClr val="00FF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500"/>
              <a:buChar char="-"/>
            </a:pPr>
            <a:r>
              <a:rPr lang="pt-BR" sz="1500">
                <a:solidFill>
                  <a:srgbClr val="00FF00"/>
                </a:solidFill>
              </a:rPr>
              <a:t>As chaves simétricas não permitem a verificação da identidade de quem envia</a:t>
            </a:r>
            <a:endParaRPr sz="1500">
              <a:solidFill>
                <a:srgbClr val="00FF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500"/>
              <a:buChar char="-"/>
            </a:pPr>
            <a:r>
              <a:rPr lang="pt-BR" sz="1500">
                <a:solidFill>
                  <a:srgbClr val="00FF00"/>
                </a:solidFill>
              </a:rPr>
              <a:t>Em 1977, surge o RSA</a:t>
            </a:r>
            <a:endParaRPr sz="15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Contexto Histórico e Patentes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500"/>
              <a:buChar char="-"/>
            </a:pPr>
            <a:r>
              <a:rPr lang="pt-BR" sz="1600">
                <a:solidFill>
                  <a:srgbClr val="00FF00"/>
                </a:solidFill>
              </a:rPr>
              <a:t>O RSA é o algoritmo mais utilizado para implementar criptografia assimétrica</a:t>
            </a:r>
            <a:endParaRPr sz="1600">
              <a:solidFill>
                <a:srgbClr val="00FF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00"/>
              <a:buChar char="-"/>
            </a:pPr>
            <a:r>
              <a:rPr lang="pt-BR" sz="1600">
                <a:solidFill>
                  <a:srgbClr val="00FF00"/>
                </a:solidFill>
              </a:rPr>
              <a:t>Faz uso de chaves muito grandes para garantir a segurança do conteúdo criptografado</a:t>
            </a:r>
            <a:endParaRPr sz="1600">
              <a:solidFill>
                <a:srgbClr val="00FF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00"/>
              <a:buChar char="-"/>
            </a:pPr>
            <a:r>
              <a:rPr lang="pt-BR" sz="1600">
                <a:solidFill>
                  <a:srgbClr val="00FF00"/>
                </a:solidFill>
              </a:rPr>
              <a:t>A Criptografia de Curvas Elípticas (ECC) foi descoberta em 1985</a:t>
            </a:r>
            <a:endParaRPr sz="1600">
              <a:solidFill>
                <a:srgbClr val="00FF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00"/>
              <a:buChar char="-"/>
            </a:pPr>
            <a:r>
              <a:rPr lang="pt-BR" sz="1600">
                <a:solidFill>
                  <a:srgbClr val="00FF00"/>
                </a:solidFill>
              </a:rPr>
              <a:t>Uma chave ECC de 160 bits garante o mesmo nível de segurança de uma chave de 1024 bits do RSA</a:t>
            </a:r>
            <a:endParaRPr sz="1600">
              <a:solidFill>
                <a:srgbClr val="00FF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00"/>
              <a:buChar char="-"/>
            </a:pPr>
            <a:r>
              <a:rPr lang="pt-BR" sz="1600">
                <a:solidFill>
                  <a:srgbClr val="00FF00"/>
                </a:solidFill>
              </a:rPr>
              <a:t>Chaves de tamanho menores apresentam vantagens em velocidade, consumo de energia, largura de banda e armazenamento</a:t>
            </a:r>
            <a:endParaRPr sz="1600">
              <a:solidFill>
                <a:srgbClr val="00FF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00"/>
              <a:buChar char="-"/>
            </a:pPr>
            <a:r>
              <a:rPr lang="pt-BR" sz="1600">
                <a:solidFill>
                  <a:srgbClr val="00FF00"/>
                </a:solidFill>
              </a:rPr>
              <a:t>Por outro lado, há patentes que cobram alguns aspectos de criptografia do ECC</a:t>
            </a:r>
            <a:endParaRPr sz="1600">
              <a:solidFill>
                <a:srgbClr val="00FF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00"/>
              <a:buChar char="-"/>
            </a:pPr>
            <a:r>
              <a:rPr lang="pt-BR" sz="1600">
                <a:solidFill>
                  <a:srgbClr val="00FF00"/>
                </a:solidFill>
              </a:rPr>
              <a:t>É um dos fatores que impede sua ampla aceitação</a:t>
            </a:r>
            <a:endParaRPr sz="16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Introdução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600">
                <a:solidFill>
                  <a:srgbClr val="00FF00"/>
                </a:solidFill>
              </a:rPr>
              <a:t>	O que é a Criptografia de Curvas Elípticas:</a:t>
            </a:r>
            <a:endParaRPr sz="22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Teoria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600">
                <a:solidFill>
                  <a:srgbClr val="00FF00"/>
                </a:solidFill>
              </a:rPr>
              <a:t>Matemática</a:t>
            </a:r>
            <a:endParaRPr sz="22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Aplicações e atual utilização</a:t>
            </a:r>
            <a:endParaRPr sz="2400"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00FF00"/>
                </a:solidFill>
              </a:rPr>
              <a:t>O SSH (</a:t>
            </a:r>
            <a:r>
              <a:rPr i="1" lang="pt-BR" sz="1600">
                <a:solidFill>
                  <a:srgbClr val="00FF00"/>
                </a:solidFill>
              </a:rPr>
              <a:t>Secure Shell</a:t>
            </a:r>
            <a:r>
              <a:rPr lang="pt-BR" sz="1600">
                <a:solidFill>
                  <a:srgbClr val="00FF00"/>
                </a:solidFill>
              </a:rPr>
              <a:t>) é um protocolo de redes de computadores criptográfico para operações seguras em serviços de redes. A aplicação para gerenciar conexões e criar chaves SSH mais utilizada em distribuições Linux é o OpenSSH. Uma das opções na geração de chaves pelo OpenSSH é a de utilizar o Algoritmo de Assinatura Digital (Digital Signature Algorithm - DSA), padronizado pelo governo americano, com o algoritmo de curvas elípticas. A geração de um par de chaves (pública/privada) com o algoritmo mencionado pode ser feita através do comando:</a:t>
            </a:r>
            <a:endParaRPr sz="1600">
              <a:solidFill>
                <a:srgbClr val="00FF00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00FF00"/>
                </a:solidFill>
              </a:rPr>
              <a:t>$ ssh-keygen -t ecdsa -b 521</a:t>
            </a:r>
            <a:endParaRPr sz="1600">
              <a:solidFill>
                <a:srgbClr val="00FF00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600">
                <a:solidFill>
                  <a:srgbClr val="00FF00"/>
                </a:solidFill>
              </a:rPr>
              <a:t>Onde 521 é o maior dos 3 tamanhos possíveis de chave com este algoritmo.</a:t>
            </a:r>
            <a:endParaRPr sz="16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1507200"/>
            <a:ext cx="8520600" cy="21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Implementação e Simulação</a:t>
            </a:r>
            <a:endParaRPr sz="6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Referências</a:t>
            </a:r>
            <a:endParaRPr sz="2400"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00FF00"/>
                </a:solidFill>
              </a:rPr>
              <a:t>[1] </a:t>
            </a:r>
            <a:r>
              <a:rPr i="1" lang="pt-BR" sz="1600">
                <a:solidFill>
                  <a:srgbClr val="00FF00"/>
                </a:solidFill>
              </a:rPr>
              <a:t>Poojagarg</a:t>
            </a:r>
            <a:r>
              <a:rPr lang="pt-BR" sz="1600">
                <a:solidFill>
                  <a:srgbClr val="00FF00"/>
                </a:solidFill>
              </a:rPr>
              <a:t> (2015). Elliptic Curve Cryptography Implementation in C++ [Source Code]. </a:t>
            </a:r>
            <a:r>
              <a:rPr lang="pt-BR" sz="1600" u="sng">
                <a:solidFill>
                  <a:schemeClr val="hlink"/>
                </a:solidFill>
                <a:hlinkClick r:id="rId3"/>
              </a:rPr>
              <a:t>https://github.com/poojagarg/ECC</a:t>
            </a:r>
            <a:r>
              <a:rPr lang="pt-BR" sz="1600">
                <a:solidFill>
                  <a:srgbClr val="00FF00"/>
                </a:solidFill>
              </a:rPr>
              <a:t>.</a:t>
            </a:r>
            <a:endParaRPr sz="16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00FF00"/>
                </a:solidFill>
              </a:rPr>
              <a:t>[2] Bhardwaj, K;  Chaudhary, S. Implementation of Elliptic Curve Cryptography in ‘C’. International Journal on Emerging Technologies. 2012. </a:t>
            </a:r>
            <a:r>
              <a:rPr lang="pt-BR" sz="1600" u="sng">
                <a:solidFill>
                  <a:schemeClr val="hlink"/>
                </a:solidFill>
                <a:hlinkClick r:id="rId4"/>
              </a:rPr>
              <a:t>https://www.researchtrend.net/ijet/ijet32/6%20KULDEEP%20BHARDWAJ.pdf</a:t>
            </a:r>
            <a:endParaRPr sz="16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00FF00"/>
                </a:solidFill>
              </a:rPr>
              <a:t>[3] </a:t>
            </a:r>
            <a:endParaRPr sz="1600">
              <a:solidFill>
                <a:srgbClr val="00FF00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